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80" r:id="rId4"/>
    <p:sldId id="281" r:id="rId5"/>
    <p:sldId id="282" r:id="rId6"/>
    <p:sldId id="258" r:id="rId7"/>
    <p:sldId id="259" r:id="rId8"/>
    <p:sldId id="265" r:id="rId9"/>
    <p:sldId id="264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7" r:id="rId19"/>
    <p:sldId id="278" r:id="rId20"/>
    <p:sldId id="279" r:id="rId21"/>
    <p:sldId id="283" r:id="rId22"/>
    <p:sldId id="291" r:id="rId23"/>
    <p:sldId id="292" r:id="rId24"/>
    <p:sldId id="296" r:id="rId25"/>
    <p:sldId id="297" r:id="rId26"/>
    <p:sldId id="298" r:id="rId27"/>
    <p:sldId id="293" r:id="rId28"/>
    <p:sldId id="294" r:id="rId29"/>
    <p:sldId id="299" r:id="rId30"/>
    <p:sldId id="302" r:id="rId31"/>
    <p:sldId id="301" r:id="rId32"/>
    <p:sldId id="295" r:id="rId33"/>
    <p:sldId id="304" r:id="rId34"/>
    <p:sldId id="303" r:id="rId35"/>
    <p:sldId id="260" r:id="rId36"/>
    <p:sldId id="261" r:id="rId37"/>
    <p:sldId id="262" r:id="rId38"/>
    <p:sldId id="272" r:id="rId39"/>
    <p:sldId id="273" r:id="rId40"/>
    <p:sldId id="275" r:id="rId41"/>
    <p:sldId id="274" r:id="rId42"/>
    <p:sldId id="284" r:id="rId43"/>
    <p:sldId id="285" r:id="rId44"/>
    <p:sldId id="286" r:id="rId45"/>
    <p:sldId id="287" r:id="rId46"/>
    <p:sldId id="288" r:id="rId47"/>
    <p:sldId id="289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90018-9137-43E3-BEE2-A5AE99CA18DC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2CAE9-2CAB-4F5E-A8B3-83AC3743D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3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2CAE9-2CAB-4F5E-A8B3-83AC3743D60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6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2CAE9-2CAB-4F5E-A8B3-83AC3743D60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70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2CAE9-2CAB-4F5E-A8B3-83AC3743D60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57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1108-558A-82E0-7280-A224A2A7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28D5-C299-881D-705A-02480342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1C0-175E-D6CF-7421-49E7EDF1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3B9EC-62DA-A9D3-95D4-E26E7E17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B60DE-CC78-FF05-4EE3-F65C18A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2023-12-27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Modeling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by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Estimating</a:t>
            </a:r>
            <a:b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Gradients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of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 Distribution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79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NeurIPS</a:t>
            </a:r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2019,</a:t>
            </a:r>
            <a:r>
              <a:rPr lang="en-US" altLang="ko-KR" sz="20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i="1" dirty="0">
                <a:solidFill>
                  <a:srgbClr val="70757A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1825 citation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9D754B5-B142-70DD-6960-B086C5C7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580" y="3891758"/>
            <a:ext cx="7543800" cy="1247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9B00BC-E4F1-8532-7F17-38842E789BDF}"/>
              </a:ext>
            </a:extLst>
          </p:cNvPr>
          <p:cNvSpPr txBox="1"/>
          <p:nvPr/>
        </p:nvSpPr>
        <p:spPr>
          <a:xfrm>
            <a:off x="3924300" y="6114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https://yang-song.net/blog/2021/score/</a:t>
            </a:r>
          </a:p>
        </p:txBody>
      </p:sp>
    </p:spTree>
    <p:extLst>
      <p:ext uri="{BB962C8B-B14F-4D97-AF65-F5344CB8AC3E}">
        <p14:creationId xmlns:p14="http://schemas.microsoft.com/office/powerpoint/2010/main" val="370454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187DEDF-A4C2-D8C5-6503-5D99C125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888" y="2264190"/>
            <a:ext cx="3451289" cy="11648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9DBB24-ABDE-D03D-B2ED-B8A1565EB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407" y="2333625"/>
            <a:ext cx="1800225" cy="1095375"/>
          </a:xfrm>
          <a:prstGeom prst="rect">
            <a:avLst/>
          </a:prstGeom>
        </p:spPr>
      </p:pic>
      <p:pic>
        <p:nvPicPr>
          <p:cNvPr id="3074" name="Picture 2" descr="등호 수학 기호 - 무료 표지판개 아이콘">
            <a:extLst>
              <a:ext uri="{FF2B5EF4-FFF2-40B4-BE49-F238E27FC236}">
                <a16:creationId xmlns:a16="http://schemas.microsoft.com/office/drawing/2014/main" id="{1CDD0E4B-0B32-F9D8-AC37-0A651733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538" y="2639265"/>
            <a:ext cx="514350" cy="48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6FD384-B7CB-A043-5769-638BE12FD8B6}"/>
                  </a:ext>
                </a:extLst>
              </p:cNvPr>
              <p:cNvSpPr txBox="1"/>
              <p:nvPr/>
            </p:nvSpPr>
            <p:spPr>
              <a:xfrm>
                <a:off x="817880" y="3429000"/>
                <a:ext cx="10556240" cy="1878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Monte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Carlo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sampling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을 통해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estimation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하면 된다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~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이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 때문에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model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sampling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해야 한다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Energy-based model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은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diffusion-based model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처럼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iterative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하게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sampling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하기에 </a:t>
                </a:r>
                <a:r>
                  <a:rPr lang="ko-KR" altLang="en-US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계산량이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많고 너무 느리다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 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6FD384-B7CB-A043-5769-638BE12FD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3429000"/>
                <a:ext cx="10556240" cy="1878015"/>
              </a:xfrm>
              <a:prstGeom prst="rect">
                <a:avLst/>
              </a:prstGeom>
              <a:blipFill>
                <a:blip r:embed="rId6"/>
                <a:stretch>
                  <a:fillRect l="-520" r="-58"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C1631862-2E5A-BBBD-4792-E6714CD68B52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Normalizing Constant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58D3A77F-EA1C-5852-2CE4-4A62877B58C5}"/>
              </a:ext>
            </a:extLst>
          </p:cNvPr>
          <p:cNvSpPr/>
          <p:nvPr/>
        </p:nvSpPr>
        <p:spPr>
          <a:xfrm>
            <a:off x="3052195" y="2292034"/>
            <a:ext cx="6673982" cy="1164810"/>
          </a:xfrm>
          <a:prstGeom prst="frame">
            <a:avLst>
              <a:gd name="adj1" fmla="val 2905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91F158-44DC-D231-5262-CD7379D1D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0368" y="1431208"/>
            <a:ext cx="3749040" cy="5139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526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27760"/>
            <a:ext cx="10556240" cy="243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Score-based models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 분포를 직접 배우면서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normalizing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constant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를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신경쓰지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않아도 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C63BF-FF0B-45DC-A93F-6EA3B0AB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205865"/>
            <a:ext cx="3421252" cy="57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AAE329-4431-EC01-2AA3-6CD2C4189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080" y="2737008"/>
            <a:ext cx="3586480" cy="3418364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4B51F5CA-A91E-DBAD-D608-1B1554A57F87}"/>
              </a:ext>
            </a:extLst>
          </p:cNvPr>
          <p:cNvSpPr/>
          <p:nvPr/>
        </p:nvSpPr>
        <p:spPr>
          <a:xfrm>
            <a:off x="6471920" y="3884717"/>
            <a:ext cx="3647440" cy="1958250"/>
          </a:xfrm>
          <a:custGeom>
            <a:avLst/>
            <a:gdLst>
              <a:gd name="connsiteX0" fmla="*/ 0 w 3647440"/>
              <a:gd name="connsiteY0" fmla="*/ 1958250 h 1958250"/>
              <a:gd name="connsiteX1" fmla="*/ 1168400 w 3647440"/>
              <a:gd name="connsiteY1" fmla="*/ 525690 h 1958250"/>
              <a:gd name="connsiteX2" fmla="*/ 1869440 w 3647440"/>
              <a:gd name="connsiteY2" fmla="*/ 1257210 h 1958250"/>
              <a:gd name="connsiteX3" fmla="*/ 2733040 w 3647440"/>
              <a:gd name="connsiteY3" fmla="*/ 7530 h 1958250"/>
              <a:gd name="connsiteX4" fmla="*/ 3647440 w 3647440"/>
              <a:gd name="connsiteY4" fmla="*/ 1958250 h 195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40" h="1958250">
                <a:moveTo>
                  <a:pt x="0" y="1958250"/>
                </a:moveTo>
                <a:cubicBezTo>
                  <a:pt x="428413" y="1300390"/>
                  <a:pt x="856827" y="642530"/>
                  <a:pt x="1168400" y="525690"/>
                </a:cubicBezTo>
                <a:cubicBezTo>
                  <a:pt x="1479973" y="408850"/>
                  <a:pt x="1608667" y="1343570"/>
                  <a:pt x="1869440" y="1257210"/>
                </a:cubicBezTo>
                <a:cubicBezTo>
                  <a:pt x="2130213" y="1170850"/>
                  <a:pt x="2436707" y="-109310"/>
                  <a:pt x="2733040" y="7530"/>
                </a:cubicBezTo>
                <a:cubicBezTo>
                  <a:pt x="3029373" y="124370"/>
                  <a:pt x="3338406" y="1041310"/>
                  <a:pt x="3647440" y="195825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CE6E7ED-09C7-6298-B20F-726719916C84}"/>
              </a:ext>
            </a:extLst>
          </p:cNvPr>
          <p:cNvCxnSpPr/>
          <p:nvPr/>
        </p:nvCxnSpPr>
        <p:spPr>
          <a:xfrm>
            <a:off x="5831840" y="5831840"/>
            <a:ext cx="512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F29CB2A-16D6-0F1D-A119-4ADA554DFBEB}"/>
              </a:ext>
            </a:extLst>
          </p:cNvPr>
          <p:cNvCxnSpPr/>
          <p:nvPr/>
        </p:nvCxnSpPr>
        <p:spPr>
          <a:xfrm flipV="1">
            <a:off x="6206426" y="2976880"/>
            <a:ext cx="0" cy="327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DE9283-C54C-040D-456B-19572C1CC7CB}"/>
                  </a:ext>
                </a:extLst>
              </p:cNvPr>
              <p:cNvSpPr txBox="1"/>
              <p:nvPr/>
            </p:nvSpPr>
            <p:spPr>
              <a:xfrm>
                <a:off x="10334053" y="5673050"/>
                <a:ext cx="13576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𝑥</m:t>
                      </m:r>
                    </m:oMath>
                  </m:oMathPara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DE9283-C54C-040D-456B-19572C1CC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053" y="5673050"/>
                <a:ext cx="135769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C379C5-70D7-027D-05C2-685BFC167ED3}"/>
                  </a:ext>
                </a:extLst>
              </p:cNvPr>
              <p:cNvSpPr txBox="1"/>
              <p:nvPr/>
            </p:nvSpPr>
            <p:spPr>
              <a:xfrm>
                <a:off x="5003800" y="2663743"/>
                <a:ext cx="13576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𝑝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C379C5-70D7-027D-05C2-685BFC167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00" y="2663743"/>
                <a:ext cx="135769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액자 2">
            <a:extLst>
              <a:ext uri="{FF2B5EF4-FFF2-40B4-BE49-F238E27FC236}">
                <a16:creationId xmlns:a16="http://schemas.microsoft.com/office/drawing/2014/main" id="{E3FBEE6D-A16F-8FB0-9B77-6E07AE62C706}"/>
              </a:ext>
            </a:extLst>
          </p:cNvPr>
          <p:cNvSpPr/>
          <p:nvPr/>
        </p:nvSpPr>
        <p:spPr>
          <a:xfrm>
            <a:off x="4495799" y="1141891"/>
            <a:ext cx="3421251" cy="572136"/>
          </a:xfrm>
          <a:prstGeom prst="frame">
            <a:avLst>
              <a:gd name="adj1" fmla="val 6753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78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27760"/>
            <a:ext cx="10556240" cy="2432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Score-based models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 분포를 직접 배우면서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en-US" altLang="ko-KR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normalizing</a:t>
            </a:r>
            <a:r>
              <a:rPr lang="ko-KR" altLang="en-US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constant</a:t>
            </a:r>
            <a:r>
              <a:rPr lang="ko-KR" altLang="en-US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를 </a:t>
            </a:r>
            <a:r>
              <a:rPr lang="ko-KR" altLang="en-US" sz="2000" dirty="0" err="1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신경쓰지</a:t>
            </a:r>
            <a:r>
              <a:rPr lang="ko-KR" altLang="en-US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않아도 된다</a:t>
            </a:r>
            <a:r>
              <a:rPr lang="en-US" altLang="ko-KR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accent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C63BF-FF0B-45DC-A93F-6EA3B0AB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205865"/>
            <a:ext cx="3421252" cy="572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DE9283-C54C-040D-456B-19572C1CC7CB}"/>
                  </a:ext>
                </a:extLst>
              </p:cNvPr>
              <p:cNvSpPr txBox="1"/>
              <p:nvPr/>
            </p:nvSpPr>
            <p:spPr>
              <a:xfrm>
                <a:off x="2290506" y="5605641"/>
                <a:ext cx="13576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𝐿𝑜𝑠𝑠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: </m:t>
                      </m:r>
                    </m:oMath>
                  </m:oMathPara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ADE9283-C54C-040D-456B-19572C1CC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506" y="5605641"/>
                <a:ext cx="13576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BF1B472-264E-DDBB-7C48-17EE49E07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803" y="3599485"/>
            <a:ext cx="9961245" cy="13478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0055A5-7731-ABA1-CFFA-FB2616004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432" y="2456702"/>
            <a:ext cx="2211158" cy="9524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D59D10-AE25-2773-A8FC-4DC28A5AB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201" y="5505346"/>
            <a:ext cx="4895598" cy="88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6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27760"/>
            <a:ext cx="10556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Score-based 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C63BF-FF0B-45DC-A93F-6EA3B0AB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205865"/>
            <a:ext cx="3421252" cy="572135"/>
          </a:xfrm>
          <a:prstGeom prst="rect">
            <a:avLst/>
          </a:prstGeom>
        </p:spPr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D2B46043-B674-481D-6E93-9741C2CB2DC5}"/>
              </a:ext>
            </a:extLst>
          </p:cNvPr>
          <p:cNvSpPr/>
          <p:nvPr/>
        </p:nvSpPr>
        <p:spPr>
          <a:xfrm>
            <a:off x="4368800" y="3771990"/>
            <a:ext cx="3647440" cy="1958250"/>
          </a:xfrm>
          <a:custGeom>
            <a:avLst/>
            <a:gdLst>
              <a:gd name="connsiteX0" fmla="*/ 0 w 3647440"/>
              <a:gd name="connsiteY0" fmla="*/ 1958250 h 1958250"/>
              <a:gd name="connsiteX1" fmla="*/ 1168400 w 3647440"/>
              <a:gd name="connsiteY1" fmla="*/ 525690 h 1958250"/>
              <a:gd name="connsiteX2" fmla="*/ 1869440 w 3647440"/>
              <a:gd name="connsiteY2" fmla="*/ 1257210 h 1958250"/>
              <a:gd name="connsiteX3" fmla="*/ 2733040 w 3647440"/>
              <a:gd name="connsiteY3" fmla="*/ 7530 h 1958250"/>
              <a:gd name="connsiteX4" fmla="*/ 3647440 w 3647440"/>
              <a:gd name="connsiteY4" fmla="*/ 1958250 h 195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440" h="1958250">
                <a:moveTo>
                  <a:pt x="0" y="1958250"/>
                </a:moveTo>
                <a:cubicBezTo>
                  <a:pt x="428413" y="1300390"/>
                  <a:pt x="856827" y="642530"/>
                  <a:pt x="1168400" y="525690"/>
                </a:cubicBezTo>
                <a:cubicBezTo>
                  <a:pt x="1479973" y="408850"/>
                  <a:pt x="1608667" y="1343570"/>
                  <a:pt x="1869440" y="1257210"/>
                </a:cubicBezTo>
                <a:cubicBezTo>
                  <a:pt x="2130213" y="1170850"/>
                  <a:pt x="2436707" y="-109310"/>
                  <a:pt x="2733040" y="7530"/>
                </a:cubicBezTo>
                <a:cubicBezTo>
                  <a:pt x="3029373" y="124370"/>
                  <a:pt x="3338406" y="1041310"/>
                  <a:pt x="3647440" y="195825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C1CC444-D0FA-1223-65BA-085D36C8B02D}"/>
              </a:ext>
            </a:extLst>
          </p:cNvPr>
          <p:cNvCxnSpPr/>
          <p:nvPr/>
        </p:nvCxnSpPr>
        <p:spPr>
          <a:xfrm>
            <a:off x="3728720" y="5719113"/>
            <a:ext cx="512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F2B608-E623-2E90-CE08-CB7ECD44EFD0}"/>
              </a:ext>
            </a:extLst>
          </p:cNvPr>
          <p:cNvCxnSpPr/>
          <p:nvPr/>
        </p:nvCxnSpPr>
        <p:spPr>
          <a:xfrm flipV="1">
            <a:off x="4103306" y="2864153"/>
            <a:ext cx="0" cy="327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125283-2C0A-18D5-3EAC-3963C40F833C}"/>
                  </a:ext>
                </a:extLst>
              </p:cNvPr>
              <p:cNvSpPr txBox="1"/>
              <p:nvPr/>
            </p:nvSpPr>
            <p:spPr>
              <a:xfrm>
                <a:off x="8230933" y="5560323"/>
                <a:ext cx="13576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𝑥</m:t>
                      </m:r>
                    </m:oMath>
                  </m:oMathPara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125283-2C0A-18D5-3EAC-3963C40F8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33" y="5560323"/>
                <a:ext cx="135769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84AE7F-D5E0-DA56-0FD1-D918E3FC2924}"/>
                  </a:ext>
                </a:extLst>
              </p:cNvPr>
              <p:cNvSpPr txBox="1"/>
              <p:nvPr/>
            </p:nvSpPr>
            <p:spPr>
              <a:xfrm>
                <a:off x="2900680" y="2551016"/>
                <a:ext cx="13576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𝑝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84AE7F-D5E0-DA56-0FD1-D918E3FC2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680" y="2551016"/>
                <a:ext cx="135769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D9EF5503-C833-6595-997B-54566E3DDD94}"/>
              </a:ext>
            </a:extLst>
          </p:cNvPr>
          <p:cNvSpPr/>
          <p:nvPr/>
        </p:nvSpPr>
        <p:spPr>
          <a:xfrm>
            <a:off x="4724399" y="5615146"/>
            <a:ext cx="193038" cy="23018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6466BDA-1E08-D9EE-E681-402D0417F30A}"/>
              </a:ext>
            </a:extLst>
          </p:cNvPr>
          <p:cNvCxnSpPr/>
          <p:nvPr/>
        </p:nvCxnSpPr>
        <p:spPr>
          <a:xfrm flipV="1">
            <a:off x="4820918" y="4499913"/>
            <a:ext cx="309882" cy="4073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5D7EA7-DBFC-F76B-6162-F8E6C143D715}"/>
                  </a:ext>
                </a:extLst>
              </p:cNvPr>
              <p:cNvSpPr txBox="1"/>
              <p:nvPr/>
            </p:nvSpPr>
            <p:spPr>
              <a:xfrm>
                <a:off x="3618164" y="3789347"/>
                <a:ext cx="13576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돋움" panose="020B0604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돋움" panose="020B0604000101010101" pitchFamily="50" charset="-127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돋움" panose="020B0604000101010101" pitchFamily="50" charset="-127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돋움" panose="020B0604000101010101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함초롬돋움" panose="020B0604000101010101" pitchFamily="50" charset="-127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돋움" panose="020B0604000101010101" pitchFamily="50" charset="-127"/>
                            </a:rPr>
                            <m:t>≈</m:t>
                          </m:r>
                          <m:r>
                            <m:rPr>
                              <m:sty m:val="p"/>
                            </m:r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돋움" panose="020B0604000101010101" pitchFamily="50" charset="-127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함초롬돋움" panose="020B0604000101010101" pitchFamily="50" charset="-127"/>
                            </a:rPr>
                            <m:t>x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log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𝑝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(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95D7EA7-DBFC-F76B-6162-F8E6C143D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164" y="3789347"/>
                <a:ext cx="1357695" cy="553998"/>
              </a:xfrm>
              <a:prstGeom prst="rect">
                <a:avLst/>
              </a:prstGeom>
              <a:blipFill>
                <a:blip r:embed="rId5"/>
                <a:stretch>
                  <a:fillRect r="-88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53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27760"/>
            <a:ext cx="10556240" cy="6863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Langevin dynamics: iterative 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직관적인 해석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score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방향으로 간다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noise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추가한다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deterministic process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벗어나고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local maxima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빠져나가기 위해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C63BF-FF0B-45DC-A93F-6EA3B0AB6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628" y="1127759"/>
            <a:ext cx="3421252" cy="572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3F9B74-8447-D22C-659C-972BD2AA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80" y="2189027"/>
            <a:ext cx="9438640" cy="20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27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8831138-A01B-2A53-9960-920C3810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1586603"/>
            <a:ext cx="10556240" cy="479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04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127760"/>
                <a:ext cx="10556240" cy="658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Score matching (2005)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를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모르기 때문에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loss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계산할 수 없다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Score function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Jacobian trace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구해야 된다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계산량이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많아져서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scalable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하지 않다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2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27760"/>
                <a:ext cx="10556240" cy="6586996"/>
              </a:xfrm>
              <a:prstGeom prst="rect">
                <a:avLst/>
              </a:prstGeom>
              <a:blipFill>
                <a:blip r:embed="rId2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8C609-F0C0-829B-68D5-1EBE1F44B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847" y="2037715"/>
            <a:ext cx="5457825" cy="933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F9237D-3660-B858-6D8C-9CFCA81C9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477" y="3306666"/>
            <a:ext cx="4871403" cy="1049559"/>
          </a:xfrm>
          <a:prstGeom prst="rect">
            <a:avLst/>
          </a:prstGeom>
        </p:spPr>
      </p:pic>
      <p:sp>
        <p:nvSpPr>
          <p:cNvPr id="11" name="화살표: 아래로 구부러짐 10">
            <a:extLst>
              <a:ext uri="{FF2B5EF4-FFF2-40B4-BE49-F238E27FC236}">
                <a16:creationId xmlns:a16="http://schemas.microsoft.com/office/drawing/2014/main" id="{5CB231DF-2CB9-E34A-FFAA-FD20CAA88798}"/>
              </a:ext>
            </a:extLst>
          </p:cNvPr>
          <p:cNvSpPr/>
          <p:nvPr/>
        </p:nvSpPr>
        <p:spPr>
          <a:xfrm rot="5400000">
            <a:off x="8538999" y="2983729"/>
            <a:ext cx="1331441" cy="467841"/>
          </a:xfrm>
          <a:prstGeom prst="curvedDownArrow">
            <a:avLst>
              <a:gd name="adj1" fmla="val 25000"/>
              <a:gd name="adj2" fmla="val 65323"/>
              <a:gd name="adj3" fmla="val 25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B3418F-7D5E-2D1C-8ACE-CD34CE895DEF}"/>
              </a:ext>
            </a:extLst>
          </p:cNvPr>
          <p:cNvSpPr txBox="1"/>
          <p:nvPr/>
        </p:nvSpPr>
        <p:spPr>
          <a:xfrm>
            <a:off x="9138920" y="2890260"/>
            <a:ext cx="305308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C262323-07F0-9CFE-3E59-7B0210A55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672" y="10928"/>
            <a:ext cx="5321935" cy="1583551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3E33F5D3-BE3A-F75A-020F-8C2A21C079D1}"/>
              </a:ext>
            </a:extLst>
          </p:cNvPr>
          <p:cNvSpPr/>
          <p:nvPr/>
        </p:nvSpPr>
        <p:spPr>
          <a:xfrm>
            <a:off x="3221202" y="2133600"/>
            <a:ext cx="5597678" cy="2346960"/>
          </a:xfrm>
          <a:prstGeom prst="frame">
            <a:avLst>
              <a:gd name="adj1" fmla="val 3301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81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27760"/>
            <a:ext cx="10556240" cy="7048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(2005)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function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Jacobian trace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구해야 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계산량이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많아져서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scalable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하지 않다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Scalable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방법이 필요하다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lnSpc>
                <a:spcPct val="150000"/>
              </a:lnSpc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CDA84F-7068-2B94-D428-27F83E980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2035520"/>
            <a:ext cx="11211235" cy="17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1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5F7966-0656-BA46-A448-33B8FE2E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087" y="3678711"/>
            <a:ext cx="5457825" cy="93345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59688"/>
            <a:ext cx="10556240" cy="326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(2011)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 function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scalable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하게 바꿔주자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약간의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더해서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true score function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우리가 표현할 수 있는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값들로 대체한다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B4EBB1-877F-7BA9-3BCB-04C38EF92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672" y="10928"/>
            <a:ext cx="5321935" cy="15835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991802-1ED4-9CA6-2A58-14BC1E32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777" y="4486064"/>
            <a:ext cx="6638925" cy="1543050"/>
          </a:xfrm>
          <a:prstGeom prst="rect">
            <a:avLst/>
          </a:prstGeom>
        </p:spPr>
      </p:pic>
      <p:sp>
        <p:nvSpPr>
          <p:cNvPr id="17" name="액자 16">
            <a:extLst>
              <a:ext uri="{FF2B5EF4-FFF2-40B4-BE49-F238E27FC236}">
                <a16:creationId xmlns:a16="http://schemas.microsoft.com/office/drawing/2014/main" id="{C13FB2F8-5F23-958E-E0D9-30459EA3DECF}"/>
              </a:ext>
            </a:extLst>
          </p:cNvPr>
          <p:cNvSpPr/>
          <p:nvPr/>
        </p:nvSpPr>
        <p:spPr>
          <a:xfrm>
            <a:off x="2331720" y="3423074"/>
            <a:ext cx="7874000" cy="2981960"/>
          </a:xfrm>
          <a:prstGeom prst="frame">
            <a:avLst>
              <a:gd name="adj1" fmla="val 3301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869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37920"/>
            <a:ext cx="10556240" cy="280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(2011)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Noisy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학습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충분히 작으면 원래 데이터의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예측할 수 있다라는 가정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Scalable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하면서도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computation cost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비싸지 않은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 setting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792EC-2FD8-6EEF-6EA0-FB7C18623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101" y="3429000"/>
            <a:ext cx="7015798" cy="29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Related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Work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생성 모형의 종류">
            <a:extLst>
              <a:ext uri="{FF2B5EF4-FFF2-40B4-BE49-F238E27FC236}">
                <a16:creationId xmlns:a16="http://schemas.microsoft.com/office/drawing/2014/main" id="{C5F23C5B-9BE3-16C4-43DC-C51FE6C33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80" y="1347501"/>
            <a:ext cx="7531519" cy="508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FAA1A68-A52E-8A65-DC05-2A43BC64B09D}"/>
              </a:ext>
            </a:extLst>
          </p:cNvPr>
          <p:cNvCxnSpPr/>
          <p:nvPr/>
        </p:nvCxnSpPr>
        <p:spPr>
          <a:xfrm flipH="1">
            <a:off x="3417360" y="5801360"/>
            <a:ext cx="78232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C8CE9C3-A24B-76D4-C72F-D55D5693D364}"/>
              </a:ext>
            </a:extLst>
          </p:cNvPr>
          <p:cNvSpPr txBox="1"/>
          <p:nvPr/>
        </p:nvSpPr>
        <p:spPr>
          <a:xfrm>
            <a:off x="460801" y="5476240"/>
            <a:ext cx="2809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Score-based models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465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37920"/>
            <a:ext cx="10556240" cy="280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(2011)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Noisy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학습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충분히 작으면 원래 데이터의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예측할 수 있다라는 가정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Scalable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하면서도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computation cost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비싸지 않은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 setting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35818E-38D1-EF94-2533-73F9688F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119" y="2989145"/>
            <a:ext cx="6505575" cy="1162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A2D50F-58CA-F418-4854-700768E98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77" y="4363126"/>
            <a:ext cx="3752850" cy="6572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2BDC3A7-A273-040B-A92F-037BE6D7D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69" y="5474891"/>
            <a:ext cx="6181725" cy="1047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83998D-7E29-19A0-FAF0-91C1F486C131}"/>
                  </a:ext>
                </a:extLst>
              </p:cNvPr>
              <p:cNvSpPr txBox="1"/>
              <p:nvPr/>
            </p:nvSpPr>
            <p:spPr>
              <a:xfrm>
                <a:off x="5369560" y="4363126"/>
                <a:ext cx="5257800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표준편차가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𝜎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인 다변량 </a:t>
                </a:r>
                <a:r>
                  <a:rPr lang="ko-KR" altLang="en-US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가우시안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분포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                   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+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𝑧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,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𝑧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~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(0,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83998D-7E29-19A0-FAF0-91C1F486C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560" y="4363126"/>
                <a:ext cx="5257800" cy="954685"/>
              </a:xfrm>
              <a:prstGeom prst="rect">
                <a:avLst/>
              </a:prstGeom>
              <a:blipFill>
                <a:blip r:embed="rId5"/>
                <a:stretch>
                  <a:fillRect b="-70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333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37920"/>
            <a:ext cx="10556240" cy="280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(2011)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Noisy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학습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충분히 작으면 원래 데이터의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예측할 수 있다라는 가정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Scalable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하면서도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computation cost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비싸지 않은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 setting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C44F57-4EF5-575F-39DE-27526D3D2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11876"/>
            <a:ext cx="4161790" cy="8745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D994EC-714D-3106-0CC4-F08CB562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1" y="4101823"/>
            <a:ext cx="4674474" cy="88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11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3792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문제점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Low density region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인해 발생하는 문제점들이다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A3950B-2AC2-8B42-14FC-2C1F0DE3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2593360"/>
            <a:ext cx="9438640" cy="36315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E64C558-94CE-73DA-0179-B9FEF7C4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672" y="10928"/>
            <a:ext cx="5321935" cy="15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71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37920"/>
            <a:ext cx="10556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문제점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데이터는 확률 값이 높은 곳에서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된 데이터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우리는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random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하게 초기화해서 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langevin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dynamics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낮은 밀도에서의 학습은 불완전해서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function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 부정확하다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984D6F-4DA7-3A38-1477-D444EE607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3330481"/>
            <a:ext cx="9083040" cy="30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32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37920"/>
            <a:ext cx="10556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문제점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구성된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mixture data distribution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가정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모드 간의 거리가 굉장히 멀어서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low density region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존재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EB2FB2-1388-3CB6-BEE0-36226A35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682" y="2883217"/>
            <a:ext cx="56292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75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137920"/>
                <a:ext cx="10556240" cy="3263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Denoising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Score matching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문제점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2.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개의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mode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구성된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mixture data distribution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가정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함초롬돋움" panose="020B0604000101010101" pitchFamily="50" charset="-127"/>
                          </a:rPr>
                          <m:t>∇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함초롬돋움" panose="020B0604000101010101" pitchFamily="50" charset="-127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함초롬돋움" panose="020B0604000101010101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함초롬돋움" panose="020B0604000101010101" pitchFamily="50" charset="-127"/>
                          </a:rPr>
                          <m:t>log</m:t>
                        </m:r>
                      </m:fName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함초롬돋움" panose="020B0604000101010101" pitchFamily="50" charset="-127"/>
                          </a:rPr>
                          <m:t>  </m:t>
                        </m:r>
                      </m:e>
                    </m:func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씌워보면 계수가 사라진다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 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분포 간의 차이를 반영해서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sampling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해야 하는데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실제 분포와 상관없이 균일하게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sampling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된다는 것을 의미한다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37920"/>
                <a:ext cx="10556240" cy="3263009"/>
              </a:xfrm>
              <a:prstGeom prst="rect">
                <a:avLst/>
              </a:prstGeom>
              <a:blipFill>
                <a:blip r:embed="rId2"/>
                <a:stretch>
                  <a:fillRect l="-520" b="-2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6A40AA-B028-24AA-D497-0E9F84BB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2208309"/>
            <a:ext cx="4511040" cy="576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CF868A-B946-D84D-2A3E-F7D38DFF0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5044440"/>
            <a:ext cx="69246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0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3792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문제점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CF868A-B946-D84D-2A3E-F7D38DFF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1709420"/>
            <a:ext cx="4785360" cy="579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7A6B65-0EB6-D97F-6CC7-B6E93077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739740"/>
            <a:ext cx="4114800" cy="5261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CF4585D-7D0C-F871-EE3E-EFE06D299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265869"/>
            <a:ext cx="9560560" cy="4471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063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3792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matching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문제점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Low density region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인해 발생하는 문제점들이다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Score-based 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9BD1E-6A4C-3F64-1BB3-F4B8BE471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641" y="4552896"/>
            <a:ext cx="3454718" cy="22037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45AFE9-FFA3-2E05-AE6D-E7A0FF96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2461119"/>
            <a:ext cx="5825310" cy="193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58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137920"/>
                <a:ext cx="10556240" cy="3263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Denoising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Score matching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low density region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가 발생하는 이유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z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가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아주 작아야 한다는 가정을 했기 때문에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low density region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충분히 채우지 못한다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37920"/>
                <a:ext cx="10556240" cy="3263009"/>
              </a:xfrm>
              <a:prstGeom prst="rect">
                <a:avLst/>
              </a:prstGeom>
              <a:blipFill>
                <a:blip r:embed="rId2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3B8005-CD9B-13AF-9AB4-132882F7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80" y="1870323"/>
            <a:ext cx="6096000" cy="8991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2967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137920"/>
                <a:ext cx="10556240" cy="3263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Multi-scale noise: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큰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부터 작은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까지 활용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내가 뽑은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sample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 초기에는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low density region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 위치할 확률이 높으니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큰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더하고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어느 정도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iterative sampling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통해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low density region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벗어나면 그때부터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작은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더해줌으로써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의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score function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근사한다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37920"/>
                <a:ext cx="10556240" cy="3263009"/>
              </a:xfrm>
              <a:prstGeom prst="rect">
                <a:avLst/>
              </a:prstGeom>
              <a:blipFill>
                <a:blip r:embed="rId2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46A6C9-877A-BD23-97F5-1C3B75F34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80" y="4485315"/>
            <a:ext cx="8371840" cy="123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8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Related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Work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6C2FE9-6EDA-C23D-708F-77B08287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259647"/>
            <a:ext cx="10401300" cy="2867025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2434FBCA-4219-C59C-423B-989BCC8F71A3}"/>
              </a:ext>
            </a:extLst>
          </p:cNvPr>
          <p:cNvSpPr/>
          <p:nvPr/>
        </p:nvSpPr>
        <p:spPr>
          <a:xfrm>
            <a:off x="5364480" y="3606800"/>
            <a:ext cx="2316480" cy="1341120"/>
          </a:xfrm>
          <a:prstGeom prst="frame">
            <a:avLst>
              <a:gd name="adj1" fmla="val 492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D27395-D2EE-CF1C-056B-ADE402068DB4}"/>
              </a:ext>
            </a:extLst>
          </p:cNvPr>
          <p:cNvSpPr txBox="1"/>
          <p:nvPr/>
        </p:nvSpPr>
        <p:spPr>
          <a:xfrm>
            <a:off x="7095281" y="2013136"/>
            <a:ext cx="2809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DDPM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6673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2A9EBE9-1E4A-700F-1CF4-33CE5079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05" y="1592655"/>
            <a:ext cx="7488555" cy="45541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256BE0-846E-F5D5-E495-0965AE0E6234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304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3792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9B7ACA-4E9F-29EC-958E-AC0D2070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280" y="1317700"/>
            <a:ext cx="7325360" cy="24731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4BF230-8CC3-8A8B-851B-546563C19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280" y="3970619"/>
            <a:ext cx="7325360" cy="2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36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F1E5930-B962-C0AB-7C39-767FBFF3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60" y="2112925"/>
            <a:ext cx="8920480" cy="346353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D06D1F4-3E2B-6CB6-5E3B-317643E8928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514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3792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EEA3AB-EF7F-B921-A89F-21D9F244ADCA}"/>
                  </a:ext>
                </a:extLst>
              </p:cNvPr>
              <p:cNvSpPr txBox="1"/>
              <p:nvPr/>
            </p:nvSpPr>
            <p:spPr>
              <a:xfrm>
                <a:off x="817880" y="1137920"/>
                <a:ext cx="10556240" cy="3729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Setting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𝐿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:10</m:t>
                    </m:r>
                  </m:oMath>
                </a14:m>
                <a:endParaRPr lang="en-US" altLang="ko-KR" sz="2000" b="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𝑇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:100</m:t>
                    </m:r>
                  </m:oMath>
                </a14:m>
                <a:endParaRPr lang="en-US" altLang="ko-KR" sz="2000" b="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:2×</m:t>
                    </m:r>
                    <m:sSup>
                      <m:s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10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−5</m:t>
                        </m:r>
                      </m:sup>
                    </m:sSup>
                  </m:oMath>
                </a14:m>
                <a:endParaRPr lang="en-US" altLang="ko-KR" sz="2000" b="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𝜎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:1 ~ 0.01</m:t>
                    </m:r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EEA3AB-EF7F-B921-A89F-21D9F244A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37920"/>
                <a:ext cx="10556240" cy="3729995"/>
              </a:xfrm>
              <a:prstGeom prst="rect">
                <a:avLst/>
              </a:prstGeom>
              <a:blipFill>
                <a:blip r:embed="rId2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DAAE85AD-20AF-7919-FA72-36C3BE46D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315" y="1443990"/>
            <a:ext cx="6562725" cy="474345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10D7F19D-A80B-BA02-391C-A98A9662DDB7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502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3792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8CC172-122C-D329-22B8-09D98DFB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1307614"/>
            <a:ext cx="9328516" cy="48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29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Appendix-1: Normalizing Constant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25877"/>
                <a:ext cx="10556240" cy="4257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Gibbs Distribution: </a:t>
                </a:r>
                <a:r>
                  <a:rPr lang="ko-KR" altLang="en-US" sz="24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다변수</a:t>
                </a:r>
                <a:r>
                  <a:rPr lang="ko-KR" altLang="en-US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확률 분포를 나타낸다</a:t>
                </a:r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Normalizing constant: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Loss: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𝑚𝑎𝑥𝑖𝑚𝑖𝑧𝑒</m:t>
                    </m:r>
                  </m:oMath>
                </a14:m>
                <a:endParaRPr lang="en-US" altLang="ko-KR" sz="2400" b="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25877"/>
                <a:ext cx="10556240" cy="4257640"/>
              </a:xfrm>
              <a:prstGeom prst="rect">
                <a:avLst/>
              </a:prstGeom>
              <a:blipFill>
                <a:blip r:embed="rId3"/>
                <a:stretch>
                  <a:fillRect l="-7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4D956E2-E41E-9A60-2338-5138B796F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387" y="1849387"/>
            <a:ext cx="3479301" cy="11932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535FA8-DDBA-165E-25E3-340498F11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957" y="3628980"/>
            <a:ext cx="3230159" cy="10470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C19FEE-60D9-8125-1F74-0B263F3E8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764" y="2856547"/>
            <a:ext cx="2000546" cy="8416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C11224-E287-B199-5C84-0C9642FBB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047" y="5289681"/>
            <a:ext cx="5311802" cy="8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74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30A04CE-CF2E-0971-89E6-7EF95758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247775"/>
            <a:ext cx="11830050" cy="497205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160E105-B4B7-2443-ECBB-5D25495F2155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Appendix-1: Normalizing Constant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893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9C0E865-AB99-1017-896A-8FE15AE16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" y="1123905"/>
            <a:ext cx="11511280" cy="550466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54AA46A-0F91-6BD2-066F-229E79775B7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Appendix-1: Normalizing Constant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91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A54AA46A-0F91-6BD2-066F-229E79775B7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Appendix-2: Score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Matching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5E6C8F-60EB-997C-BB2A-348E76AB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373" y="2368975"/>
            <a:ext cx="5435082" cy="25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28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A54AA46A-0F91-6BD2-066F-229E79775B7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Appendix-2: Score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Matching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5E6C8F-60EB-997C-BB2A-348E76AB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73" y="2409615"/>
            <a:ext cx="5435082" cy="2543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AC7716-8050-31A0-0B04-FF895E6F8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47" y="2480736"/>
            <a:ext cx="5647373" cy="2691197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8E3E755-39EE-4482-42F6-2EEF1B4F4EAE}"/>
              </a:ext>
            </a:extLst>
          </p:cNvPr>
          <p:cNvCxnSpPr/>
          <p:nvPr/>
        </p:nvCxnSpPr>
        <p:spPr>
          <a:xfrm flipV="1">
            <a:off x="4257040" y="3027680"/>
            <a:ext cx="2082800" cy="157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59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Related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Work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6C2FE9-6EDA-C23D-708F-77B08287D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259647"/>
            <a:ext cx="10401300" cy="2867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27395-D2EE-CF1C-056B-ADE402068DB4}"/>
              </a:ext>
            </a:extLst>
          </p:cNvPr>
          <p:cNvSpPr txBox="1"/>
          <p:nvPr/>
        </p:nvSpPr>
        <p:spPr>
          <a:xfrm>
            <a:off x="7095281" y="2013136"/>
            <a:ext cx="2809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DDPM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D7EA3DA3-1B96-813A-F6D4-28BAA062E4CB}"/>
              </a:ext>
            </a:extLst>
          </p:cNvPr>
          <p:cNvSpPr/>
          <p:nvPr/>
        </p:nvSpPr>
        <p:spPr>
          <a:xfrm>
            <a:off x="895350" y="3693158"/>
            <a:ext cx="6826250" cy="1433513"/>
          </a:xfrm>
          <a:prstGeom prst="frame">
            <a:avLst>
              <a:gd name="adj1" fmla="val 492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575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A54AA46A-0F91-6BD2-066F-229E79775B7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Appendix-2: Score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Matching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5E6C8F-60EB-997C-BB2A-348E76AB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73" y="2409615"/>
            <a:ext cx="5435082" cy="2543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AC7716-8050-31A0-0B04-FF895E6F8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47" y="2480736"/>
            <a:ext cx="5647373" cy="2691197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8E3E755-39EE-4482-42F6-2EEF1B4F4EAE}"/>
              </a:ext>
            </a:extLst>
          </p:cNvPr>
          <p:cNvCxnSpPr/>
          <p:nvPr/>
        </p:nvCxnSpPr>
        <p:spPr>
          <a:xfrm flipV="1">
            <a:off x="4257040" y="3027680"/>
            <a:ext cx="2082800" cy="157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522B635B-C605-9D4E-B248-8FE482DFBF29}"/>
              </a:ext>
            </a:extLst>
          </p:cNvPr>
          <p:cNvCxnSpPr>
            <a:cxnSpLocks/>
          </p:cNvCxnSpPr>
          <p:nvPr/>
        </p:nvCxnSpPr>
        <p:spPr>
          <a:xfrm flipH="1">
            <a:off x="6797040" y="3921760"/>
            <a:ext cx="101600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13F2364-BF71-240F-5FDE-A4D73BEB0EC7}"/>
              </a:ext>
            </a:extLst>
          </p:cNvPr>
          <p:cNvCxnSpPr>
            <a:cxnSpLocks/>
          </p:cNvCxnSpPr>
          <p:nvPr/>
        </p:nvCxnSpPr>
        <p:spPr>
          <a:xfrm flipH="1">
            <a:off x="7711440" y="3582494"/>
            <a:ext cx="618692" cy="23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0E8DFC-A910-BE0E-35DD-C66DFA9AA9CB}"/>
              </a:ext>
            </a:extLst>
          </p:cNvPr>
          <p:cNvCxnSpPr>
            <a:cxnSpLocks/>
          </p:cNvCxnSpPr>
          <p:nvPr/>
        </p:nvCxnSpPr>
        <p:spPr>
          <a:xfrm flipH="1">
            <a:off x="6995694" y="3474915"/>
            <a:ext cx="618692" cy="23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437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A54AA46A-0F91-6BD2-066F-229E79775B7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Appendix-2: Score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Matching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8E3E755-39EE-4482-42F6-2EEF1B4F4EAE}"/>
              </a:ext>
            </a:extLst>
          </p:cNvPr>
          <p:cNvCxnSpPr/>
          <p:nvPr/>
        </p:nvCxnSpPr>
        <p:spPr>
          <a:xfrm flipV="1">
            <a:off x="4257040" y="3027680"/>
            <a:ext cx="2082800" cy="157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2344905-4EBE-3360-3F48-0DE706305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07" y="2001202"/>
            <a:ext cx="6524625" cy="3038475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425F7F5-7C6F-7A3C-1BA6-50DB64DBE6E2}"/>
              </a:ext>
            </a:extLst>
          </p:cNvPr>
          <p:cNvCxnSpPr/>
          <p:nvPr/>
        </p:nvCxnSpPr>
        <p:spPr>
          <a:xfrm flipH="1">
            <a:off x="2936240" y="2875280"/>
            <a:ext cx="3058160" cy="64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246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A54AA46A-0F91-6BD2-066F-229E79775B7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Appendix-3: Denoising Score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Matching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1FD5E6-4A23-BB06-EB70-DA5EA4C5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38" y="1255625"/>
            <a:ext cx="5184162" cy="20192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6D3A24-E48E-08EB-8931-F3F8D2D5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3555191"/>
            <a:ext cx="10419080" cy="29897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7E6F45-0097-84AC-EFED-5E3E9138C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240" y="1315609"/>
            <a:ext cx="6217153" cy="18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94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A54AA46A-0F91-6BD2-066F-229E79775B7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Appendix-3: Denoising Score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Matching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D3DB42-7333-39FA-313A-381948DC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965" y="1705413"/>
            <a:ext cx="7774070" cy="417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01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A54AA46A-0F91-6BD2-066F-229E79775B7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Appendix-3: Denoising Score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Matching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E74F7F-144E-6BAB-8044-BDBA1B97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67" y="1466215"/>
            <a:ext cx="11325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75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A54AA46A-0F91-6BD2-066F-229E79775B7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Appendix-3: Denoising Score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Matching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007979-72DE-BA4D-A07B-BA080EE95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395"/>
            <a:ext cx="12192000" cy="53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9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A54AA46A-0F91-6BD2-066F-229E79775B7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Appendix-3: Denoising Score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Matching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E4407-9F03-04BF-29B8-C2024C346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684"/>
            <a:ext cx="12192000" cy="441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36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A54AA46A-0F91-6BD2-066F-229E79775B7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Appendix-3: Denoising Score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Matching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E9D811-0391-6AF8-615C-276FE815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8236"/>
            <a:ext cx="12192000" cy="30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2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4965700" y="2250306"/>
            <a:ext cx="215900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Appendix</a:t>
            </a:r>
            <a:endParaRPr lang="ko-KR" altLang="en-US" sz="3200" dirty="0">
              <a:solidFill>
                <a:srgbClr val="FF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490E084F-2C63-0359-BD53-181D0A53B901}"/>
              </a:ext>
            </a:extLst>
          </p:cNvPr>
          <p:cNvSpPr/>
          <p:nvPr/>
        </p:nvSpPr>
        <p:spPr>
          <a:xfrm>
            <a:off x="4460240" y="2250306"/>
            <a:ext cx="2936240" cy="1178559"/>
          </a:xfrm>
          <a:prstGeom prst="fram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D5B17F6-9791-1B41-1D54-1C92C28858F6}"/>
              </a:ext>
            </a:extLst>
          </p:cNvPr>
          <p:cNvSpPr txBox="1">
            <a:spLocks/>
          </p:cNvSpPr>
          <p:nvPr/>
        </p:nvSpPr>
        <p:spPr>
          <a:xfrm>
            <a:off x="5422900" y="3901306"/>
            <a:ext cx="215900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Key</a:t>
            </a:r>
            <a:endParaRPr lang="ko-KR" altLang="en-US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A9ADC599-1E66-9A59-48F5-96ECDD6EF906}"/>
              </a:ext>
            </a:extLst>
          </p:cNvPr>
          <p:cNvSpPr/>
          <p:nvPr/>
        </p:nvSpPr>
        <p:spPr>
          <a:xfrm>
            <a:off x="4460240" y="3901306"/>
            <a:ext cx="2936240" cy="1178559"/>
          </a:xfrm>
          <a:prstGeom prst="fram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92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107440"/>
                <a:ext cx="10556240" cy="3355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Objective of Generative model: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</m:oMath>
                </a14:m>
                <a:endParaRPr lang="en-US" altLang="ko-KR" sz="2000" b="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Likelihood-based models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PDF/PMF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maximum likelihood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통해 직접적으로 학습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E.g., Autoregressive models (</a:t>
                </a:r>
                <a:r>
                  <a:rPr lang="en-US" altLang="ko-KR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PixelCNN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), Flow-based models,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	Energy-based models, VAE, etc.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Implicit models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E.g., GAN 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07440"/>
                <a:ext cx="10556240" cy="3355342"/>
              </a:xfrm>
              <a:prstGeom prst="rect">
                <a:avLst/>
              </a:prstGeom>
              <a:blipFill>
                <a:blip r:embed="rId2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생성 모형의 종류">
            <a:extLst>
              <a:ext uri="{FF2B5EF4-FFF2-40B4-BE49-F238E27FC236}">
                <a16:creationId xmlns:a16="http://schemas.microsoft.com/office/drawing/2014/main" id="{5094A741-157E-40F6-3705-F25841BF5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081" y="3604263"/>
            <a:ext cx="4259668" cy="287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3B70C77-E084-4486-F59F-1F330613F74D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Related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Work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46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127760"/>
                <a:ext cx="10556240" cy="5202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Limitation - Likelihood-based models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Model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제한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invertible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networks in flow-based models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Approximate normalizing constant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시간 및 계산 비용 증가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Energy-based models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𝑃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의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근사치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ELBO of VAE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Sampling speed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가 느리다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Autoregressive models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27760"/>
                <a:ext cx="10556240" cy="5202001"/>
              </a:xfrm>
              <a:prstGeom prst="rect">
                <a:avLst/>
              </a:prstGeom>
              <a:blipFill>
                <a:blip r:embed="rId2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A41C80A-70EB-1498-083D-F8D9232EA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721" y="2195097"/>
            <a:ext cx="5461000" cy="105602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5D40F66-75F8-C56D-A89E-E5E404900AFA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Related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Work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8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127760"/>
            <a:ext cx="10556240" cy="6125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Limitation – Implicit models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Generator: Min-Max game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Unstable, mode collapse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A744A-2130-F50D-B892-5FBD6B34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081" y="4248997"/>
            <a:ext cx="3525838" cy="620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69E462-98F1-7D31-35F5-84362A79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2127211"/>
            <a:ext cx="9963150" cy="1895475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6C1D480-BDDC-E4F9-5D85-B4B642C8990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Related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Work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216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25877"/>
                <a:ext cx="10556240" cy="452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Gibbs Distribution: </a:t>
                </a:r>
                <a:r>
                  <a:rPr lang="ko-KR" altLang="en-US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다변수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확률 분포를 나타낸다</a:t>
                </a:r>
                <a:r>
                  <a:rPr lang="en-US" altLang="ko-KR" sz="24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일종의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modeling?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Normalizing constant: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Loss: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𝑚𝑎𝑥𝑖𝑚𝑖𝑧𝑒</m:t>
                    </m:r>
                  </m:oMath>
                </a14:m>
                <a:endParaRPr lang="en-US" altLang="ko-KR" sz="2000" b="0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25877"/>
                <a:ext cx="10556240" cy="4522777"/>
              </a:xfrm>
              <a:prstGeom prst="rect">
                <a:avLst/>
              </a:prstGeom>
              <a:blipFill>
                <a:blip r:embed="rId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4D956E2-E41E-9A60-2338-5138B796F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387" y="1849387"/>
            <a:ext cx="3479301" cy="11932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535FA8-DDBA-165E-25E3-340498F11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957" y="3628980"/>
            <a:ext cx="3230159" cy="10470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C19FEE-60D9-8125-1F74-0B263F3E8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764" y="2856547"/>
            <a:ext cx="2000546" cy="8416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C11224-E287-B199-5C84-0C9642FBBD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047" y="5289681"/>
            <a:ext cx="5311802" cy="829969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9435461E-A0B2-8309-4579-05B3CAEA08C2}"/>
              </a:ext>
            </a:extLst>
          </p:cNvPr>
          <p:cNvSpPr/>
          <p:nvPr/>
        </p:nvSpPr>
        <p:spPr>
          <a:xfrm>
            <a:off x="6929120" y="5453452"/>
            <a:ext cx="1391920" cy="653575"/>
          </a:xfrm>
          <a:prstGeom prst="frame">
            <a:avLst>
              <a:gd name="adj1" fmla="val 313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08F41AC-E5F9-FE16-F865-50E40BBD0C4A}"/>
              </a:ext>
            </a:extLst>
          </p:cNvPr>
          <p:cNvCxnSpPr/>
          <p:nvPr/>
        </p:nvCxnSpPr>
        <p:spPr>
          <a:xfrm flipV="1">
            <a:off x="8321040" y="4937760"/>
            <a:ext cx="264160" cy="5156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B1158C0-F007-892B-7353-0EB22C4C1615}"/>
              </a:ext>
            </a:extLst>
          </p:cNvPr>
          <p:cNvSpPr txBox="1"/>
          <p:nvPr/>
        </p:nvSpPr>
        <p:spPr>
          <a:xfrm>
            <a:off x="8199120" y="4529832"/>
            <a:ext cx="1940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intractable</a:t>
            </a:r>
            <a:endParaRPr lang="ko-KR" altLang="en-US" sz="2000" dirty="0">
              <a:solidFill>
                <a:schemeClr val="accent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30C4071-CB6C-AF78-8FE8-E60978BCF4DC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Energy-based models: Normalizing Constant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761C85-8CA3-B6FD-9DEA-F7B74ADF22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302" y="2255075"/>
            <a:ext cx="3749040" cy="5139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998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859</Words>
  <Application>Microsoft Office PowerPoint</Application>
  <PresentationFormat>와이드스크린</PresentationFormat>
  <Paragraphs>207</Paragraphs>
  <Slides>47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HY헤드라인M</vt:lpstr>
      <vt:lpstr>맑은 고딕</vt:lpstr>
      <vt:lpstr>함초롬돋움</vt:lpstr>
      <vt:lpstr>Arial</vt:lpstr>
      <vt:lpstr>Cambria Math</vt:lpstr>
      <vt:lpstr>Wingdings</vt:lpstr>
      <vt:lpstr>Office 테마</vt:lpstr>
      <vt:lpstr>Generative Modeling by Estimating Gradients of the Data Distribution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미자 김</cp:lastModifiedBy>
  <cp:revision>11</cp:revision>
  <dcterms:created xsi:type="dcterms:W3CDTF">2023-09-13T02:20:10Z</dcterms:created>
  <dcterms:modified xsi:type="dcterms:W3CDTF">2023-12-27T03:59:20Z</dcterms:modified>
</cp:coreProperties>
</file>